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6" r:id="rId5"/>
    <p:sldId id="278" r:id="rId6"/>
    <p:sldId id="260" r:id="rId7"/>
    <p:sldId id="270" r:id="rId8"/>
    <p:sldId id="274" r:id="rId9"/>
    <p:sldId id="275" r:id="rId10"/>
    <p:sldId id="276" r:id="rId11"/>
    <p:sldId id="277" r:id="rId12"/>
    <p:sldId id="271" r:id="rId13"/>
    <p:sldId id="273" r:id="rId14"/>
    <p:sldId id="269" r:id="rId15"/>
    <p:sldId id="272" r:id="rId16"/>
    <p:sldId id="261" r:id="rId17"/>
    <p:sldId id="264" r:id="rId18"/>
    <p:sldId id="265" r:id="rId19"/>
    <p:sldId id="262" r:id="rId20"/>
    <p:sldId id="279" r:id="rId21"/>
    <p:sldId id="280" r:id="rId22"/>
    <p:sldId id="282" r:id="rId23"/>
    <p:sldId id="283" r:id="rId24"/>
    <p:sldId id="281" r:id="rId25"/>
    <p:sldId id="285" r:id="rId26"/>
    <p:sldId id="287" r:id="rId27"/>
    <p:sldId id="289" r:id="rId28"/>
    <p:sldId id="290" r:id="rId29"/>
    <p:sldId id="298" r:id="rId30"/>
    <p:sldId id="299" r:id="rId31"/>
    <p:sldId id="301" r:id="rId32"/>
    <p:sldId id="300" r:id="rId33"/>
    <p:sldId id="306" r:id="rId34"/>
    <p:sldId id="302" r:id="rId35"/>
    <p:sldId id="292" r:id="rId36"/>
    <p:sldId id="303" r:id="rId37"/>
    <p:sldId id="308" r:id="rId38"/>
    <p:sldId id="309" r:id="rId39"/>
    <p:sldId id="310" r:id="rId40"/>
    <p:sldId id="311" r:id="rId41"/>
    <p:sldId id="312" r:id="rId42"/>
    <p:sldId id="33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7CE550F-3409-4D2A-869F-3A270F12F3BB}">
          <p14:sldIdLst>
            <p14:sldId id="256"/>
            <p14:sldId id="257"/>
            <p14:sldId id="258"/>
            <p14:sldId id="266"/>
            <p14:sldId id="278"/>
            <p14:sldId id="260"/>
            <p14:sldId id="270"/>
            <p14:sldId id="274"/>
            <p14:sldId id="275"/>
            <p14:sldId id="276"/>
            <p14:sldId id="277"/>
            <p14:sldId id="271"/>
            <p14:sldId id="273"/>
            <p14:sldId id="269"/>
            <p14:sldId id="272"/>
            <p14:sldId id="261"/>
            <p14:sldId id="264"/>
            <p14:sldId id="265"/>
            <p14:sldId id="262"/>
            <p14:sldId id="279"/>
            <p14:sldId id="280"/>
            <p14:sldId id="282"/>
            <p14:sldId id="283"/>
            <p14:sldId id="281"/>
            <p14:sldId id="284"/>
            <p14:sldId id="285"/>
            <p14:sldId id="287"/>
            <p14:sldId id="289"/>
            <p14:sldId id="290"/>
            <p14:sldId id="298"/>
            <p14:sldId id="299"/>
            <p14:sldId id="301"/>
            <p14:sldId id="300"/>
            <p14:sldId id="306"/>
            <p14:sldId id="302"/>
            <p14:sldId id="292"/>
            <p14:sldId id="303"/>
            <p14:sldId id="308"/>
            <p14:sldId id="309"/>
            <p14:sldId id="310"/>
            <p14:sldId id="311"/>
            <p14:sldId id="312"/>
            <p14:sldId id="3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6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559" autoAdjust="0"/>
    <p:restoredTop sz="94660"/>
  </p:normalViewPr>
  <p:slideViewPr>
    <p:cSldViewPr>
      <p:cViewPr varScale="1">
        <p:scale>
          <a:sx n="62" d="100"/>
          <a:sy n="62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A1E4B-47FA-4CBD-931C-36CB47932AD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04026-8E6D-425E-BF06-571B8D347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86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4026-8E6D-425E-BF06-571B8D34756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28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4026-8E6D-425E-BF06-571B8D347565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1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3C64-2BD6-423D-BED0-708BF5AEA3BB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B6C0-C782-4303-86A3-D888B792C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78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3C64-2BD6-423D-BED0-708BF5AEA3BB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B6C0-C782-4303-86A3-D888B792C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39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3C64-2BD6-423D-BED0-708BF5AEA3BB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B6C0-C782-4303-86A3-D888B792C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46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3C64-2BD6-423D-BED0-708BF5AEA3BB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B6C0-C782-4303-86A3-D888B792C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84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3C64-2BD6-423D-BED0-708BF5AEA3BB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B6C0-C782-4303-86A3-D888B792C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85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3C64-2BD6-423D-BED0-708BF5AEA3BB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B6C0-C782-4303-86A3-D888B792C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73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3C64-2BD6-423D-BED0-708BF5AEA3BB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B6C0-C782-4303-86A3-D888B792C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70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3C64-2BD6-423D-BED0-708BF5AEA3BB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B6C0-C782-4303-86A3-D888B792C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80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3C64-2BD6-423D-BED0-708BF5AEA3BB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B6C0-C782-4303-86A3-D888B792C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05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3C64-2BD6-423D-BED0-708BF5AEA3BB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B6C0-C782-4303-86A3-D888B792C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21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3C64-2BD6-423D-BED0-708BF5AEA3BB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B6C0-C782-4303-86A3-D888B792C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3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33C64-2BD6-423D-BED0-708BF5AEA3BB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B6C0-C782-4303-86A3-D888B792C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8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http://www.alfainvestspb.ru/images/Image/bertoli/bertoli_logo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http://www.ab6.net/images/abscisse.logo.gif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4.png"/><Relationship Id="rId4" Type="http://schemas.openxmlformats.org/officeDocument/2006/relationships/image" Target="../media/image23.jpe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3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5.jpeg"/><Relationship Id="rId10" Type="http://schemas.openxmlformats.org/officeDocument/2006/relationships/image" Target="../media/image4.png"/><Relationship Id="rId4" Type="http://schemas.openxmlformats.org/officeDocument/2006/relationships/image" Target="../media/image44.jpeg"/><Relationship Id="rId9" Type="http://schemas.openxmlformats.org/officeDocument/2006/relationships/image" Target="../media/image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44.jpeg"/><Relationship Id="rId7" Type="http://schemas.openxmlformats.org/officeDocument/2006/relationships/image" Target="../media/image5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45.jpeg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60.jpeg"/><Relationship Id="rId21" Type="http://schemas.openxmlformats.org/officeDocument/2006/relationships/image" Target="../media/image75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image" Target="../media/image59.png"/><Relationship Id="rId16" Type="http://schemas.openxmlformats.org/officeDocument/2006/relationships/image" Target="../media/image70.jpe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tmol.ru/standart/Index.htm" TargetMode="External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61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hyperlink" Target="http://www.petmol.ru/Index.htm" TargetMode="External"/><Relationship Id="rId9" Type="http://schemas.openxmlformats.org/officeDocument/2006/relationships/hyperlink" Target="http://www.lactis.ru/" TargetMode="External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62567" y="1772816"/>
            <a:ext cx="5029713" cy="3302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8176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7470" y="1129406"/>
            <a:ext cx="2707793" cy="10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Сервис</a:t>
            </a:r>
            <a:endParaRPr lang="ru-RU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42168" y="1129406"/>
            <a:ext cx="1175423" cy="11052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6" descr="serv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94559" y="548680"/>
            <a:ext cx="275065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8892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7470" y="1129406"/>
            <a:ext cx="2707793" cy="10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Сервис</a:t>
            </a:r>
            <a:endParaRPr lang="ru-RU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42168" y="1129406"/>
            <a:ext cx="1175423" cy="11052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6" descr="serv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94559" y="548680"/>
            <a:ext cx="275065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06952" y="3212976"/>
            <a:ext cx="7093440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Blip>
                <a:blip r:embed="rId4"/>
              </a:buBlip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Быстрые выезды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Полная поддержка</a:t>
            </a:r>
            <a:endParaRPr lang="ru-RU" sz="3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3358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1877" y="756575"/>
            <a:ext cx="3631122" cy="10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Поставка </a:t>
            </a:r>
            <a:endParaRPr lang="ru-RU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23281" y="870412"/>
            <a:ext cx="1175423" cy="11052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87629" y="1470603"/>
            <a:ext cx="5272597" cy="10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оборудования </a:t>
            </a:r>
            <a:endParaRPr lang="ru-RU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33693" y="567202"/>
            <a:ext cx="2349954" cy="1783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231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1877" y="756575"/>
            <a:ext cx="3631122" cy="10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Поставка </a:t>
            </a:r>
            <a:endParaRPr lang="ru-RU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23281" y="870412"/>
            <a:ext cx="1175423" cy="11052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2087" y="3212976"/>
            <a:ext cx="6768752" cy="149310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Короткие сроки </a:t>
            </a: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Выгодные условия</a:t>
            </a:r>
            <a:endParaRPr lang="ru-RU" sz="3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7629" y="1470603"/>
            <a:ext cx="5272597" cy="10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оборудования </a:t>
            </a:r>
            <a:endParaRPr lang="ru-RU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33693" y="567202"/>
            <a:ext cx="2349954" cy="1783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819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116632"/>
            <a:ext cx="177918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6" descr="serv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73908" y="5373215"/>
            <a:ext cx="1736084" cy="118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2" descr="монтаж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60232" y="3717031"/>
            <a:ext cx="1763437" cy="118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60232" y="1844823"/>
            <a:ext cx="1787343" cy="1356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9359" y="1716098"/>
            <a:ext cx="633670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r">
              <a:lnSpc>
                <a:spcPct val="150000"/>
              </a:lnSpc>
              <a:buBlip>
                <a:blip r:embed="rId6"/>
              </a:buBlip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Инжиниринг</a:t>
            </a:r>
          </a:p>
          <a:p>
            <a:pPr marL="571500" indent="-571500" algn="r">
              <a:lnSpc>
                <a:spcPct val="150000"/>
              </a:lnSpc>
              <a:buBlip>
                <a:blip r:embed="rId6"/>
              </a:buBlip>
            </a:pPr>
            <a:r>
              <a:rPr lang="ru-RU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Монтаж и запуск</a:t>
            </a:r>
          </a:p>
          <a:p>
            <a:pPr marL="571500" indent="-571500" algn="r">
              <a:lnSpc>
                <a:spcPct val="150000"/>
              </a:lnSpc>
              <a:buBlip>
                <a:blip r:embed="rId6"/>
              </a:buBlip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Сервис</a:t>
            </a:r>
            <a:endParaRPr lang="ru-RU" sz="3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571500" indent="-571500" algn="r">
              <a:lnSpc>
                <a:spcPct val="150000"/>
              </a:lnSpc>
              <a:buBlip>
                <a:blip r:embed="rId6"/>
              </a:buBlip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Поставка оборудования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7071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3877" y="2184787"/>
            <a:ext cx="6256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Наши партнеры</a:t>
            </a:r>
            <a:endParaRPr lang="ru-RU" sz="6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8576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57620" y="2714620"/>
            <a:ext cx="1504949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di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500570"/>
            <a:ext cx="2089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4093644"/>
            <a:ext cx="1995491" cy="192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86050" y="642918"/>
            <a:ext cx="3361726" cy="124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472" y="2000240"/>
            <a:ext cx="2104007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http://www.alfainvestspb.ru/images/Image/bertoli/bertoli_logo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3289300" y="5114340"/>
            <a:ext cx="8509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http://www.ab6.net/images/abscisse.logo.gif"/>
          <p:cNvPicPr>
            <a:picLocks noChangeAspect="1" noChangeArrowheads="1"/>
          </p:cNvPicPr>
          <p:nvPr/>
        </p:nvPicPr>
        <p:blipFill>
          <a:blip r:embed="rId9" r:link="rId10"/>
          <a:srcRect l="34782" r="39131" b="22714"/>
          <a:stretch>
            <a:fillRect/>
          </a:stretch>
        </p:blipFill>
        <p:spPr bwMode="auto">
          <a:xfrm>
            <a:off x="7067550" y="2991644"/>
            <a:ext cx="11239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50622" y="1461416"/>
            <a:ext cx="1746250" cy="60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930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2326932"/>
            <a:ext cx="8274124" cy="30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930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leb\Desktop\IMG_2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3165"/>
            <a:ext cx="8651663" cy="57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255" y="71503"/>
            <a:ext cx="8561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Мастер дистрибьютор</a:t>
            </a:r>
            <a:endParaRPr lang="ru-RU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30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75276" y="1283055"/>
            <a:ext cx="4643140" cy="37856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sz="2000" u="sng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r">
              <a:buBlip>
                <a:blip r:embed="rId2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Теплообменники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r">
              <a:buBlip>
                <a:blip r:embed="rId2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r">
              <a:buBlip>
                <a:blip r:embed="rId2"/>
              </a:buBlip>
              <a:defRPr/>
            </a:pP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асосы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r">
              <a:buBlip>
                <a:blip r:embed="rId2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r">
              <a:buBlip>
                <a:blip r:embed="rId2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Оборудование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для ёмкостей </a:t>
            </a:r>
          </a:p>
          <a:p>
            <a:pPr marL="342900" indent="-342900" algn="r">
              <a:buBlip>
                <a:blip r:embed="rId2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r">
              <a:buBlip>
                <a:blip r:embed="rId2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Автоматика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r">
              <a:buBlip>
                <a:blip r:embed="rId2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r">
              <a:buBlip>
                <a:blip r:embed="rId2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Комплектующие</a:t>
            </a:r>
          </a:p>
          <a:p>
            <a:pPr marL="342900" indent="-342900" algn="r">
              <a:buBlip>
                <a:blip r:embed="rId2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r">
              <a:buBlip>
                <a:blip r:embed="rId2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Фитинг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10" descr="F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8707" y="5042608"/>
            <a:ext cx="1190625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F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7671" y="1843968"/>
            <a:ext cx="1209675" cy="113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_17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2283" y="2074949"/>
            <a:ext cx="768350" cy="67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F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4739" y="3941056"/>
            <a:ext cx="1209675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6" descr="TS6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A02EB"/>
              </a:clrFrom>
              <a:clrTo>
                <a:srgbClr val="0A02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3163" y="429646"/>
            <a:ext cx="6858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400000">
            <a:off x="-1975262" y="2108233"/>
            <a:ext cx="6696744" cy="248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3284" y="3742014"/>
            <a:ext cx="1175423" cy="11052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71800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930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3877" y="2785486"/>
            <a:ext cx="6256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Кто мы?</a:t>
            </a:r>
            <a:endParaRPr lang="ru-RU" sz="6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23928" y="6099061"/>
            <a:ext cx="1579371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930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400000">
            <a:off x="6028715" y="2230868"/>
            <a:ext cx="3721677" cy="24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0240" y="1258073"/>
            <a:ext cx="7126055" cy="440120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sz="2000" u="sng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Расходомеры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Пароконденсатные котельные системы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Системы регулирования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Конденсатоотводчики</a:t>
            </a: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Конденсатные насосы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Комплектующие</a:t>
            </a: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Оборудование для систем сжатого воздуха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106" y="2708920"/>
            <a:ext cx="2290762" cy="208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3267" y="136544"/>
            <a:ext cx="1158875" cy="159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884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wika_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1863" y="3664352"/>
            <a:ext cx="2734207" cy="1840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63688" y="1719332"/>
            <a:ext cx="7126055" cy="37856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endParaRPr lang="ru-RU" sz="2000" u="sng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r">
              <a:buBlip>
                <a:blip r:embed="rId3"/>
              </a:buBlip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Измерительная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техника</a:t>
            </a:r>
          </a:p>
          <a:p>
            <a:pPr marL="342900" indent="-342900" algn="r">
              <a:buBlip>
                <a:blip r:embed="rId3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r">
              <a:buBlip>
                <a:blip r:embed="rId3"/>
              </a:buBlip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Мембранные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разделители</a:t>
            </a:r>
          </a:p>
          <a:p>
            <a:pPr marL="342900" indent="-342900" algn="r">
              <a:buBlip>
                <a:blip r:embed="rId3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r"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Комплектующие</a:t>
            </a:r>
          </a:p>
          <a:p>
            <a:pPr marL="342900" indent="-342900" algn="r">
              <a:buBlip>
                <a:blip r:embed="rId3"/>
              </a:buBlip>
              <a:defRPr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342900" indent="-342900" algn="r"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Манометры</a:t>
            </a:r>
          </a:p>
          <a:p>
            <a:pPr marL="342900" indent="-342900" algn="r">
              <a:buBlip>
                <a:blip r:embed="rId3"/>
              </a:buBlip>
              <a:defRPr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342900" indent="-342900" algn="r"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Термометры</a:t>
            </a:r>
          </a:p>
          <a:p>
            <a:pPr algn="r"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r">
              <a:buBlip>
                <a:blip r:embed="rId3"/>
              </a:buBlip>
              <a:defRPr/>
            </a:pP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400000">
            <a:off x="-1304626" y="2753410"/>
            <a:ext cx="4973804" cy="171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3928" y="317307"/>
            <a:ext cx="2356692" cy="29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0595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7074" y="1346606"/>
            <a:ext cx="1724025" cy="2141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50114" y="3831925"/>
            <a:ext cx="3058972" cy="22467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sz="2000" u="sng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Pigging System</a:t>
            </a: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Комплектующие</a:t>
            </a: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24096" y="2078056"/>
            <a:ext cx="2891229" cy="305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115" y="620688"/>
            <a:ext cx="1479550" cy="1958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420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SE50X-Q3P3+ST30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859" y="2168613"/>
            <a:ext cx="4824536" cy="331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577011" y="2852936"/>
            <a:ext cx="3058972" cy="22467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sz="2000" u="sng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Сепараторы</a:t>
            </a:r>
            <a:endParaRPr lang="en-US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Комплектующие</a:t>
            </a: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91677" y="374183"/>
            <a:ext cx="3784899" cy="153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5765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15816" y="3977573"/>
            <a:ext cx="3600400" cy="16312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eaLnBrk="0" hangingPunct="0">
              <a:buBlip>
                <a:blip r:embed="rId2"/>
              </a:buBlip>
              <a:defRPr/>
            </a:pPr>
            <a:r>
              <a:rPr lang="ru-RU" sz="2000" u="sng" dirty="0" smtClean="0">
                <a:solidFill>
                  <a:srgbClr val="002060"/>
                </a:solidFill>
                <a:latin typeface="Arial Black" pitchFamily="34" charset="0"/>
              </a:rPr>
              <a:t>Производственные ножи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342900" indent="-342900" algn="ctr">
              <a:buBlip>
                <a:blip r:embed="rId2"/>
              </a:buBlip>
              <a:defRPr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342900" indent="-342900" algn="ctr">
              <a:buBlip>
                <a:blip r:embed="rId2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ctr">
              <a:buBlip>
                <a:blip r:embed="rId2"/>
              </a:buBlip>
              <a:defRPr/>
            </a:pP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5" name="Picture 11" descr="di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288" y="476672"/>
            <a:ext cx="2568649" cy="20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img0743"/>
          <p:cNvPicPr>
            <a:picLocks noChangeAspect="1" noChangeArrowheads="1"/>
          </p:cNvPicPr>
          <p:nvPr/>
        </p:nvPicPr>
        <p:blipFill>
          <a:blip r:embed="rId4"/>
          <a:srcRect l="-9525"/>
          <a:stretch>
            <a:fillRect/>
          </a:stretch>
        </p:blipFill>
        <p:spPr bwMode="auto">
          <a:xfrm>
            <a:off x="745055" y="2277677"/>
            <a:ext cx="163187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img0743"/>
          <p:cNvPicPr>
            <a:picLocks noChangeAspect="1" noChangeArrowheads="1"/>
          </p:cNvPicPr>
          <p:nvPr/>
        </p:nvPicPr>
        <p:blipFill>
          <a:blip r:embed="rId5"/>
          <a:srcRect l="-9525"/>
          <a:stretch>
            <a:fillRect/>
          </a:stretch>
        </p:blipFill>
        <p:spPr bwMode="auto">
          <a:xfrm>
            <a:off x="6804248" y="2778243"/>
            <a:ext cx="1663929" cy="31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0312" y="2204864"/>
            <a:ext cx="1695003" cy="1593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leb\Desktop\Mib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493" y="4296948"/>
            <a:ext cx="1492431" cy="99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117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945297" y="4379919"/>
            <a:ext cx="3600400" cy="16312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ctr">
              <a:buBlip>
                <a:blip r:embed="rId2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Гомогенизаторы</a:t>
            </a:r>
          </a:p>
          <a:p>
            <a:pPr marL="342900" indent="-342900" algn="ctr">
              <a:buBlip>
                <a:blip r:embed="rId2"/>
              </a:buBlip>
              <a:defRPr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ctr">
              <a:buBlip>
                <a:blip r:embed="rId2"/>
              </a:buBlip>
              <a:defRPr/>
            </a:pP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379919"/>
            <a:ext cx="3218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sz="2000" u="sng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ctr">
              <a:buBlip>
                <a:blip r:embed="rId2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Запасные части</a:t>
            </a:r>
            <a:endParaRPr lang="en-US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6911" y="1428927"/>
            <a:ext cx="2599833" cy="2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tmp3C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1447191"/>
            <a:ext cx="2457450" cy="2474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099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3877" y="3503620"/>
            <a:ext cx="6256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Собственное производство</a:t>
            </a:r>
            <a:endParaRPr lang="ru-RU" sz="6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567"/>
          <a:stretch/>
        </p:blipFill>
        <p:spPr bwMode="auto">
          <a:xfrm>
            <a:off x="2057143" y="1388115"/>
            <a:ext cx="5029713" cy="1896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6285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0353" y="1628800"/>
            <a:ext cx="6966520" cy="325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хладители/нагреватели</a:t>
            </a: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астеризаторы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Посты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приемки продуктов</a:t>
            </a: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Станции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СИП</a:t>
            </a: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Системы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распределения потоков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36927" y="1773852"/>
            <a:ext cx="501700" cy="4717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47664" y="3021451"/>
            <a:ext cx="501700" cy="4717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71800" y="3739909"/>
            <a:ext cx="501700" cy="4717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5517" y="4373552"/>
            <a:ext cx="501700" cy="4717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27784" y="2421923"/>
            <a:ext cx="501700" cy="4717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3554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монтаж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1772816"/>
            <a:ext cx="2599932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339933" y="548680"/>
            <a:ext cx="6747360" cy="837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Охладители/нагреватели</a:t>
            </a:r>
          </a:p>
        </p:txBody>
      </p:sp>
      <p:pic>
        <p:nvPicPr>
          <p:cNvPr id="5" name="Рисунок 3" descr="пастер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838" y="2401232"/>
            <a:ext cx="2537899" cy="2218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3" descr="IMG_1356-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35737" y="3033862"/>
            <a:ext cx="3462907" cy="2925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4238" y="5255118"/>
            <a:ext cx="1207482" cy="1135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63009" y="4279326"/>
            <a:ext cx="1786266" cy="167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96233" y="1916832"/>
            <a:ext cx="110781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3281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монтаж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1772816"/>
            <a:ext cx="2599932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88673" y="548680"/>
            <a:ext cx="4249881" cy="837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Пастеризаторы</a:t>
            </a:r>
          </a:p>
        </p:txBody>
      </p:sp>
      <p:pic>
        <p:nvPicPr>
          <p:cNvPr id="5" name="Рисунок 3" descr="пастер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838" y="2401232"/>
            <a:ext cx="2537899" cy="2218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3" descr="IMG_1356-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35737" y="3033862"/>
            <a:ext cx="3462907" cy="2925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4" descr="модуль 25т Пискаревка 007 (2)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7838" y="2401232"/>
            <a:ext cx="2537899" cy="2228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5" descr="Идальго 005-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177" y="1772816"/>
            <a:ext cx="2636906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13" descr="ALS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35737" y="3033862"/>
            <a:ext cx="3901547" cy="2925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4238" y="5119126"/>
            <a:ext cx="1207482" cy="1135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969842" y="4279326"/>
            <a:ext cx="1786266" cy="167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96233" y="1916832"/>
            <a:ext cx="110781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758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776799" y="1127670"/>
            <a:ext cx="9920799" cy="58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12776"/>
            <a:ext cx="896448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ln w="2222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О</a:t>
            </a:r>
            <a:r>
              <a:rPr lang="ru-RU" sz="3600" dirty="0" smtClean="0">
                <a:ln w="2222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снована </a:t>
            </a:r>
            <a:r>
              <a:rPr lang="ru-RU" sz="3600" dirty="0">
                <a:ln w="2222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в</a:t>
            </a:r>
            <a:r>
              <a:rPr lang="ru-RU" sz="8000" dirty="0" smtClean="0">
                <a:ln w="2222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1998</a:t>
            </a:r>
            <a:r>
              <a:rPr lang="ru-RU" sz="4400" dirty="0" smtClean="0">
                <a:ln w="2222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г</a:t>
            </a:r>
            <a:r>
              <a:rPr lang="ru-RU" sz="4400" dirty="0">
                <a:ln w="2222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930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монтаж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1772816"/>
            <a:ext cx="2599932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192456" y="548680"/>
            <a:ext cx="7042313" cy="837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Посты приемки продуктов</a:t>
            </a:r>
          </a:p>
        </p:txBody>
      </p:sp>
      <p:pic>
        <p:nvPicPr>
          <p:cNvPr id="5" name="Рисунок 3" descr="пастер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7838" y="2401232"/>
            <a:ext cx="2537899" cy="2218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3" descr="IMG_1356-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35737" y="3033862"/>
            <a:ext cx="3462907" cy="2925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3" descr="приемка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7838" y="2401231"/>
            <a:ext cx="2793186" cy="2218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10" descr="post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176" y="1745481"/>
            <a:ext cx="2599932" cy="2241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9" descr="post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14158" y="2786063"/>
            <a:ext cx="3462907" cy="3234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4238" y="5255118"/>
            <a:ext cx="1207482" cy="1135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63009" y="4279326"/>
            <a:ext cx="1786266" cy="167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96233" y="1916832"/>
            <a:ext cx="110781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478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419" y="548680"/>
            <a:ext cx="3666388" cy="837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Станции СИП</a:t>
            </a:r>
          </a:p>
        </p:txBody>
      </p:sp>
      <p:pic>
        <p:nvPicPr>
          <p:cNvPr id="5" name="Рисунок 3" descr="пастер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7838" y="2401232"/>
            <a:ext cx="2537899" cy="2218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5" descr="Идальго CIP-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837" y="2401232"/>
            <a:ext cx="2582581" cy="2564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2" descr="сип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1860242"/>
            <a:ext cx="2792080" cy="1985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3" descr="сип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94048" y="2852936"/>
            <a:ext cx="3624713" cy="2925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31640" y="5210311"/>
            <a:ext cx="1207482" cy="1135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69145" y="4126239"/>
            <a:ext cx="1786266" cy="167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96233" y="1916832"/>
            <a:ext cx="110781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1939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монтаж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1772816"/>
            <a:ext cx="2599932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05071" y="548679"/>
            <a:ext cx="8924238" cy="837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Системы распределения потоков</a:t>
            </a:r>
          </a:p>
        </p:txBody>
      </p:sp>
      <p:pic>
        <p:nvPicPr>
          <p:cNvPr id="5" name="Рисунок 3" descr="пастер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838" y="2401232"/>
            <a:ext cx="2537899" cy="2218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3" descr="IMG_1356-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35737" y="3033862"/>
            <a:ext cx="3462907" cy="2925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3" descr="кластер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2001" y="2401231"/>
            <a:ext cx="2952817" cy="2218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3" descr="кластер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6664" y="1741199"/>
            <a:ext cx="2802950" cy="2191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4" descr="picture"/>
          <p:cNvPicPr preferRelativeResize="0"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35737" y="3033861"/>
            <a:ext cx="3462907" cy="2925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74668" y="5005874"/>
            <a:ext cx="1207482" cy="1135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63009" y="4143207"/>
            <a:ext cx="1786266" cy="167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96233" y="1916832"/>
            <a:ext cx="110781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177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 preferRelativeResize="0"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79107" y="1877503"/>
            <a:ext cx="2154069" cy="20948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>
                <a:alpha val="65000"/>
              </a:srgb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4"/>
          <p:cNvPicPr preferRelativeResize="0"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2036283"/>
            <a:ext cx="2698815" cy="26246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>
                <a:alpha val="65000"/>
              </a:srgb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178819" y="44624"/>
            <a:ext cx="87767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Установка любого оборудования</a:t>
            </a: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 вашим требованиям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4"/>
          <p:cNvPicPr preferRelativeResize="0"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77634" y="2918293"/>
            <a:ext cx="3634919" cy="35350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>
                <a:alpha val="65000"/>
              </a:srgb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74668" y="5005874"/>
            <a:ext cx="1207482" cy="1135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63009" y="4143207"/>
            <a:ext cx="1786266" cy="167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96233" y="1916832"/>
            <a:ext cx="110781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5844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3877" y="2184787"/>
            <a:ext cx="6256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Наши заказчики</a:t>
            </a:r>
            <a:endParaRPr lang="ru-RU" sz="6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3402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363538" y="896938"/>
            <a:ext cx="8386762" cy="5367337"/>
            <a:chOff x="364168" y="896256"/>
            <a:chExt cx="8386132" cy="5368070"/>
          </a:xfrm>
        </p:grpSpPr>
        <p:pic>
          <p:nvPicPr>
            <p:cNvPr id="5" name="Picture 37" descr="http://www.beer-union.com/pic/Jl3o9_inbev.gif"/>
            <p:cNvPicPr>
              <a:picLocks noChangeAspect="1" noChangeArrowheads="1"/>
            </p:cNvPicPr>
            <p:nvPr/>
          </p:nvPicPr>
          <p:blipFill>
            <a:blip r:embed="rId2"/>
            <a:srcRect l="-10165" t="34000" b="34000"/>
            <a:stretch>
              <a:fillRect/>
            </a:stretch>
          </p:blipFill>
          <p:spPr bwMode="auto">
            <a:xfrm>
              <a:off x="3898900" y="1498600"/>
              <a:ext cx="20986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9" descr="http://euclid.ucc.ie/appliedmath/murphys2008/Heineke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61100" y="2527300"/>
              <a:ext cx="1841500" cy="135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ОАО &quot;ПЕТМОЛ&quot;, на главную страницу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04245" y="1066802"/>
              <a:ext cx="235856" cy="235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ОАО &quot;ПЕТМОЛ&quot;, на страницу &quot;СТАНДАРТ&quot;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65300" y="1092200"/>
              <a:ext cx="1185059" cy="228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ЮНИМИЛК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168" y="896256"/>
              <a:ext cx="1354415" cy="780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ЗАО «Лактис»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626632" y="2778794"/>
              <a:ext cx="1602468" cy="368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Пискарёвский молочный завод (комбинат, молокозавод) - Агуна ПМЗ - логотип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23975" y="4688114"/>
              <a:ext cx="122872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9" descr="http://www.dairy-industry.ru/f/ru/WBD1.gif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94847" y="1813833"/>
              <a:ext cx="1029153" cy="10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ГРУППА НУТРИТЕК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9601" y="3135086"/>
              <a:ext cx="1701800" cy="52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844800" y="5384800"/>
              <a:ext cx="1804194" cy="79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087563" y="4286250"/>
              <a:ext cx="1912937" cy="819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2" descr="Русский Алкоголь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800600" y="4329112"/>
              <a:ext cx="2571143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3"/>
            <p:cNvPicPr>
              <a:picLocks noChangeAspect="1" noChangeArrowheads="1"/>
            </p:cNvPicPr>
            <p:nvPr/>
          </p:nvPicPr>
          <p:blipFill>
            <a:blip r:embed="rId17"/>
            <a:srcRect l="-1485"/>
            <a:stretch>
              <a:fillRect/>
            </a:stretch>
          </p:blipFill>
          <p:spPr bwMode="auto">
            <a:xfrm>
              <a:off x="3987800" y="927100"/>
              <a:ext cx="2388069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4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302500" y="1389064"/>
              <a:ext cx="1219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6" descr="http://www.zawod.ru/pics/moloko/velokoluks.gif"/>
            <p:cNvPicPr>
              <a:picLocks noChangeAspect="1" noChangeArrowheads="1"/>
            </p:cNvPicPr>
            <p:nvPr/>
          </p:nvPicPr>
          <p:blipFill>
            <a:blip r:embed="rId19"/>
            <a:srcRect l="11800" t="12801" r="10600" b="12000"/>
            <a:stretch>
              <a:fillRect/>
            </a:stretch>
          </p:blipFill>
          <p:spPr bwMode="auto">
            <a:xfrm>
              <a:off x="2197100" y="1562100"/>
              <a:ext cx="1231900" cy="119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8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130800" y="5089661"/>
              <a:ext cx="1663700" cy="117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89438" y="2365375"/>
              <a:ext cx="1533525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2" descr="http://www.vinodelie.net/siteimg/news/2008/10/23/585_2008_10_23_19_47_51.pic"/>
            <p:cNvPicPr>
              <a:picLocks noChangeAspect="1" noChangeArrowheads="1"/>
            </p:cNvPicPr>
            <p:nvPr/>
          </p:nvPicPr>
          <p:blipFill>
            <a:blip r:embed="rId22"/>
            <a:srcRect b="14758"/>
            <a:stretch>
              <a:fillRect/>
            </a:stretch>
          </p:blipFill>
          <p:spPr bwMode="auto">
            <a:xfrm>
              <a:off x="6007099" y="1501776"/>
              <a:ext cx="1095375" cy="61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3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132320" y="5334000"/>
              <a:ext cx="15925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54"/>
            <p:cNvPicPr>
              <a:picLocks noChangeAspect="1" noChangeArrowheads="1"/>
            </p:cNvPicPr>
            <p:nvPr/>
          </p:nvPicPr>
          <p:blipFill>
            <a:blip r:embed="rId24"/>
            <a:srcRect l="19130" t="21744" r="21100" b="27042"/>
            <a:stretch>
              <a:fillRect/>
            </a:stretch>
          </p:blipFill>
          <p:spPr bwMode="auto">
            <a:xfrm>
              <a:off x="7594600" y="4267200"/>
              <a:ext cx="11557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5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566738" y="3898899"/>
              <a:ext cx="919162" cy="1018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6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2768599" y="3186113"/>
              <a:ext cx="1108075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53281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184787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 нами выгодно!</a:t>
            </a:r>
            <a:endParaRPr lang="ru-RU" sz="6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7406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2699" y="1109185"/>
            <a:ext cx="5400600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Широкий спектр услуг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Гибкий подход</a:t>
            </a: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Надежные партнеры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Большая территория охвата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>
              <a:buBlip>
                <a:blip r:embed="rId2"/>
              </a:buBlip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52403" y="2034206"/>
            <a:ext cx="3074785" cy="224676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Наши заказчики – наши друзья!</a:t>
            </a:r>
          </a:p>
          <a:p>
            <a:pPr algn="ctr" eaLnBrk="0" hangingPunct="0"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147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2699" y="1109185"/>
            <a:ext cx="5400600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glow rad="127000">
                    <a:schemeClr val="accent6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Широкий спектр услуг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Гибкий подход</a:t>
            </a: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Надежные партнеры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Большая территория охвата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>
              <a:buBlip>
                <a:blip r:embed="rId2"/>
              </a:buBlip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52403" y="2034206"/>
            <a:ext cx="3074785" cy="267765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Одна компания заменит Вам множество</a:t>
            </a:r>
          </a:p>
          <a:p>
            <a:pPr algn="ctr" eaLnBrk="0" hangingPunct="0"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9672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2699" y="1109185"/>
            <a:ext cx="5400600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Широкий спектр услуг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glow rad="127000">
                    <a:schemeClr val="accent6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Гибкий подход</a:t>
            </a: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Надежные партнеры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Большая территория охвата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>
              <a:buBlip>
                <a:blip r:embed="rId2"/>
              </a:buBlip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64088" y="2348880"/>
            <a:ext cx="3456384" cy="224676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Максимальный</a:t>
            </a:r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учет Ваших желаний</a:t>
            </a:r>
          </a:p>
          <a:p>
            <a:pPr algn="ctr" eaLnBrk="0" hangingPunct="0"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6362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3877" y="2184787"/>
            <a:ext cx="6256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Чем мы занимаемся?</a:t>
            </a:r>
            <a:endParaRPr lang="ru-RU" sz="6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9707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2699" y="1109185"/>
            <a:ext cx="5400600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Широкий спектр услуг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Гибкий подход</a:t>
            </a: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effectLst>
                  <a:glow rad="127000">
                    <a:schemeClr val="accent6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Надежные партнеры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Большая территория охвата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>
              <a:buBlip>
                <a:blip r:embed="rId2"/>
              </a:buBlip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64088" y="2348880"/>
            <a:ext cx="3456384" cy="224676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Гарантия качественного оборудования</a:t>
            </a:r>
          </a:p>
          <a:p>
            <a:pPr algn="r" eaLnBrk="0" hangingPunct="0"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9768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2699" y="1109185"/>
            <a:ext cx="5400600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Широкий спектр услуг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Гибкий подход</a:t>
            </a: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Надежные партнеры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effectLst>
                  <a:glow rad="127000">
                    <a:schemeClr val="accent6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Большая территория охвата</a:t>
            </a:r>
          </a:p>
          <a:p>
            <a:pPr marL="342900" indent="-342900">
              <a:buBlip>
                <a:blip r:embed="rId2"/>
              </a:buBlip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64088" y="1817070"/>
            <a:ext cx="3456384" cy="31085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Вам не надо менять партнера, когда Вы расширяетесь</a:t>
            </a:r>
          </a:p>
          <a:p>
            <a:pPr algn="ctr" eaLnBrk="0" hangingPunct="0"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758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1556792"/>
            <a:ext cx="9144000" cy="3416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</a:p>
          <a:p>
            <a:pPr algn="ctr">
              <a:defRPr/>
            </a:pP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Надеемся на  дальнейшее плодотворное сотрудничеств!</a:t>
            </a:r>
            <a:endParaRPr lang="ru-RU" sz="3600" dirty="0">
              <a:solidFill>
                <a:srgbClr val="002060"/>
              </a:solidFill>
              <a:effectLst>
                <a:glow rad="127000">
                  <a:schemeClr val="accent6">
                    <a:satMod val="1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>
              <a:buBlip>
                <a:blip r:embed="rId3"/>
              </a:buBlip>
              <a:defRPr/>
            </a:pP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5824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81" r="18045" b="26129"/>
          <a:stretch/>
        </p:blipFill>
        <p:spPr bwMode="auto">
          <a:xfrm>
            <a:off x="539552" y="764704"/>
            <a:ext cx="809607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640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1877" y="1128037"/>
            <a:ext cx="4610558" cy="10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Инжиниринг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76767" y="1280716"/>
            <a:ext cx="1175423" cy="11052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513423"/>
            <a:ext cx="2435089" cy="1872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930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1877" y="1128037"/>
            <a:ext cx="4610558" cy="10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Инжиниринг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76767" y="1280716"/>
            <a:ext cx="1175423" cy="11052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513423"/>
            <a:ext cx="2435089" cy="1872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06952" y="3212976"/>
            <a:ext cx="6768752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Blip>
                <a:blip r:embed="rId4"/>
              </a:buBlip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Подбор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оборудования</a:t>
            </a:r>
            <a:endParaRPr lang="ru-RU" sz="3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Проекты под ключ</a:t>
            </a:r>
            <a:endParaRPr lang="ru-RU" sz="3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3721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 descr="монтаж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32907" y="606833"/>
            <a:ext cx="2814669" cy="188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52153" y="776171"/>
            <a:ext cx="3111749" cy="10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Монтаж </a:t>
            </a:r>
            <a:endParaRPr lang="ru-RU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23281" y="870412"/>
            <a:ext cx="1175423" cy="11052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00881" y="1490199"/>
            <a:ext cx="32447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и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запуск</a:t>
            </a:r>
            <a:endParaRPr lang="ru-RU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002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6952" y="3212976"/>
            <a:ext cx="7093440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рофессионализм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Гибкий подход</a:t>
            </a:r>
            <a:endParaRPr lang="ru-RU" sz="3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Обучение персонала</a:t>
            </a:r>
            <a:endParaRPr lang="ru-RU" sz="3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Рисунок 2" descr="монтаж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32907" y="606833"/>
            <a:ext cx="2814669" cy="188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52153" y="776171"/>
            <a:ext cx="3111749" cy="10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Монтаж </a:t>
            </a:r>
            <a:endParaRPr lang="ru-RU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23281" y="870412"/>
            <a:ext cx="1175423" cy="11052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00881" y="1490199"/>
            <a:ext cx="32447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и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запуск</a:t>
            </a:r>
            <a:endParaRPr lang="ru-RU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277" y="6099061"/>
            <a:ext cx="748672" cy="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932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217</Words>
  <Application>Microsoft Office PowerPoint</Application>
  <PresentationFormat>On-screen Show (4:3)</PresentationFormat>
  <Paragraphs>170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Gleb</dc:creator>
  <cp:lastModifiedBy>kuruchkin</cp:lastModifiedBy>
  <cp:revision>160</cp:revision>
  <dcterms:created xsi:type="dcterms:W3CDTF">2012-04-24T06:17:27Z</dcterms:created>
  <dcterms:modified xsi:type="dcterms:W3CDTF">2013-06-24T06:32:09Z</dcterms:modified>
</cp:coreProperties>
</file>